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73" r:id="rId5"/>
    <p:sldId id="391" r:id="rId6"/>
    <p:sldId id="375" r:id="rId7"/>
    <p:sldId id="382" r:id="rId8"/>
    <p:sldId id="376" r:id="rId9"/>
    <p:sldId id="383" r:id="rId10"/>
    <p:sldId id="374" r:id="rId11"/>
    <p:sldId id="384" r:id="rId12"/>
    <p:sldId id="377" r:id="rId13"/>
    <p:sldId id="385" r:id="rId14"/>
    <p:sldId id="386" r:id="rId15"/>
    <p:sldId id="388" r:id="rId16"/>
    <p:sldId id="389" r:id="rId17"/>
    <p:sldId id="390" r:id="rId18"/>
    <p:sldId id="380" r:id="rId19"/>
    <p:sldId id="3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A49DA4-550C-43FC-AC69-875C881DF6BA}" v="15" dt="2025-11-14T04:24:59.927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chnaim" userId="ab0e71c8-50c5-4a3d-a473-be701b4806b2" providerId="ADAL" clId="{F26CD61F-D61C-4AA9-B438-9CB8781EF62E}"/>
    <pc:docChg chg="custSel addSld modSld">
      <pc:chgData name="Dave Machnaim" userId="ab0e71c8-50c5-4a3d-a473-be701b4806b2" providerId="ADAL" clId="{F26CD61F-D61C-4AA9-B438-9CB8781EF62E}" dt="2025-11-14T04:26:12.218" v="136" actId="1076"/>
      <pc:docMkLst>
        <pc:docMk/>
      </pc:docMkLst>
      <pc:sldChg chg="addSp modSp mod">
        <pc:chgData name="Dave Machnaim" userId="ab0e71c8-50c5-4a3d-a473-be701b4806b2" providerId="ADAL" clId="{F26CD61F-D61C-4AA9-B438-9CB8781EF62E}" dt="2025-11-14T04:26:12.218" v="136" actId="1076"/>
        <pc:sldMkLst>
          <pc:docMk/>
          <pc:sldMk cId="1397193754" sldId="373"/>
        </pc:sldMkLst>
        <pc:spChg chg="add mod">
          <ac:chgData name="Dave Machnaim" userId="ab0e71c8-50c5-4a3d-a473-be701b4806b2" providerId="ADAL" clId="{F26CD61F-D61C-4AA9-B438-9CB8781EF62E}" dt="2025-11-14T04:26:12.218" v="136" actId="1076"/>
          <ac:spMkLst>
            <pc:docMk/>
            <pc:sldMk cId="1397193754" sldId="373"/>
            <ac:spMk id="3" creationId="{B2E286B4-4B18-FBE5-3307-413399B9BB43}"/>
          </ac:spMkLst>
        </pc:spChg>
        <pc:spChg chg="mod">
          <ac:chgData name="Dave Machnaim" userId="ab0e71c8-50c5-4a3d-a473-be701b4806b2" providerId="ADAL" clId="{F26CD61F-D61C-4AA9-B438-9CB8781EF62E}" dt="2025-11-14T04:25:54.448" v="132" actId="20577"/>
          <ac:spMkLst>
            <pc:docMk/>
            <pc:sldMk cId="1397193754" sldId="373"/>
            <ac:spMk id="5" creationId="{61B4FAE7-1E0C-8F31-0E6C-A0D104385C28}"/>
          </ac:spMkLst>
        </pc:spChg>
      </pc:sldChg>
      <pc:sldChg chg="modSp mod">
        <pc:chgData name="Dave Machnaim" userId="ab0e71c8-50c5-4a3d-a473-be701b4806b2" providerId="ADAL" clId="{F26CD61F-D61C-4AA9-B438-9CB8781EF62E}" dt="2025-11-08T10:44:08.082" v="7" actId="20577"/>
        <pc:sldMkLst>
          <pc:docMk/>
          <pc:sldMk cId="598144966" sldId="374"/>
        </pc:sldMkLst>
        <pc:spChg chg="mod">
          <ac:chgData name="Dave Machnaim" userId="ab0e71c8-50c5-4a3d-a473-be701b4806b2" providerId="ADAL" clId="{F26CD61F-D61C-4AA9-B438-9CB8781EF62E}" dt="2025-11-08T10:44:08.082" v="7" actId="20577"/>
          <ac:spMkLst>
            <pc:docMk/>
            <pc:sldMk cId="598144966" sldId="374"/>
            <ac:spMk id="5" creationId="{BE4E0F37-0AD5-833C-CBE5-EAE02EC46069}"/>
          </ac:spMkLst>
        </pc:spChg>
      </pc:sldChg>
      <pc:sldChg chg="modSp mod">
        <pc:chgData name="Dave Machnaim" userId="ab0e71c8-50c5-4a3d-a473-be701b4806b2" providerId="ADAL" clId="{F26CD61F-D61C-4AA9-B438-9CB8781EF62E}" dt="2025-11-08T10:50:33.849" v="9" actId="1076"/>
        <pc:sldMkLst>
          <pc:docMk/>
          <pc:sldMk cId="2728059627" sldId="377"/>
        </pc:sldMkLst>
        <pc:spChg chg="mod">
          <ac:chgData name="Dave Machnaim" userId="ab0e71c8-50c5-4a3d-a473-be701b4806b2" providerId="ADAL" clId="{F26CD61F-D61C-4AA9-B438-9CB8781EF62E}" dt="2025-11-08T10:50:33.849" v="9" actId="1076"/>
          <ac:spMkLst>
            <pc:docMk/>
            <pc:sldMk cId="2728059627" sldId="377"/>
            <ac:spMk id="6" creationId="{2C3EEAE8-1D96-C431-2DF4-948E4BA01A58}"/>
          </ac:spMkLst>
        </pc:spChg>
      </pc:sldChg>
      <pc:sldChg chg="addSp modSp mod">
        <pc:chgData name="Dave Machnaim" userId="ab0e71c8-50c5-4a3d-a473-be701b4806b2" providerId="ADAL" clId="{F26CD61F-D61C-4AA9-B438-9CB8781EF62E}" dt="2025-11-08T10:56:44.671" v="51" actId="1035"/>
        <pc:sldMkLst>
          <pc:docMk/>
          <pc:sldMk cId="3003094792" sldId="386"/>
        </pc:sldMkLst>
        <pc:spChg chg="mod">
          <ac:chgData name="Dave Machnaim" userId="ab0e71c8-50c5-4a3d-a473-be701b4806b2" providerId="ADAL" clId="{F26CD61F-D61C-4AA9-B438-9CB8781EF62E}" dt="2025-11-08T10:56:03.800" v="43" actId="1076"/>
          <ac:spMkLst>
            <pc:docMk/>
            <pc:sldMk cId="3003094792" sldId="386"/>
            <ac:spMk id="2" creationId="{FD66F92C-D6F3-78D1-249B-75C7F8A1D563}"/>
          </ac:spMkLst>
        </pc:spChg>
        <pc:spChg chg="mod">
          <ac:chgData name="Dave Machnaim" userId="ab0e71c8-50c5-4a3d-a473-be701b4806b2" providerId="ADAL" clId="{F26CD61F-D61C-4AA9-B438-9CB8781EF62E}" dt="2025-11-08T10:53:52.979" v="23" actId="1076"/>
          <ac:spMkLst>
            <pc:docMk/>
            <pc:sldMk cId="3003094792" sldId="386"/>
            <ac:spMk id="3" creationId="{CFB47451-A9C6-6C99-5ACB-0900D3CFFDBA}"/>
          </ac:spMkLst>
        </pc:spChg>
        <pc:spChg chg="mod">
          <ac:chgData name="Dave Machnaim" userId="ab0e71c8-50c5-4a3d-a473-be701b4806b2" providerId="ADAL" clId="{F26CD61F-D61C-4AA9-B438-9CB8781EF62E}" dt="2025-11-08T10:53:43.136" v="22" actId="1035"/>
          <ac:spMkLst>
            <pc:docMk/>
            <pc:sldMk cId="3003094792" sldId="386"/>
            <ac:spMk id="5" creationId="{C47BC462-62BE-E5FD-CF16-253922E63E6A}"/>
          </ac:spMkLst>
        </pc:spChg>
        <pc:graphicFrameChg chg="mod">
          <ac:chgData name="Dave Machnaim" userId="ab0e71c8-50c5-4a3d-a473-be701b4806b2" providerId="ADAL" clId="{F26CD61F-D61C-4AA9-B438-9CB8781EF62E}" dt="2025-11-08T10:56:44.671" v="51" actId="1035"/>
          <ac:graphicFrameMkLst>
            <pc:docMk/>
            <pc:sldMk cId="3003094792" sldId="386"/>
            <ac:graphicFrameMk id="4" creationId="{F5506CAE-863C-9EAB-DE08-40CD8B0F4B3E}"/>
          </ac:graphicFrameMkLst>
        </pc:graphicFrameChg>
        <pc:picChg chg="add mod">
          <ac:chgData name="Dave Machnaim" userId="ab0e71c8-50c5-4a3d-a473-be701b4806b2" providerId="ADAL" clId="{F26CD61F-D61C-4AA9-B438-9CB8781EF62E}" dt="2025-11-08T10:56:30.521" v="47" actId="1076"/>
          <ac:picMkLst>
            <pc:docMk/>
            <pc:sldMk cId="3003094792" sldId="386"/>
            <ac:picMk id="6" creationId="{F5090A04-EA98-11E3-6BBC-4A4074194294}"/>
          </ac:picMkLst>
        </pc:picChg>
        <pc:picChg chg="add mod">
          <ac:chgData name="Dave Machnaim" userId="ab0e71c8-50c5-4a3d-a473-be701b4806b2" providerId="ADAL" clId="{F26CD61F-D61C-4AA9-B438-9CB8781EF62E}" dt="2025-11-08T10:56:19.619" v="46" actId="1076"/>
          <ac:picMkLst>
            <pc:docMk/>
            <pc:sldMk cId="3003094792" sldId="386"/>
            <ac:picMk id="7" creationId="{52D2C167-01F9-9BC8-D100-C47E59AEB29C}"/>
          </ac:picMkLst>
        </pc:picChg>
      </pc:sldChg>
      <pc:sldChg chg="modSp mod">
        <pc:chgData name="Dave Machnaim" userId="ab0e71c8-50c5-4a3d-a473-be701b4806b2" providerId="ADAL" clId="{F26CD61F-D61C-4AA9-B438-9CB8781EF62E}" dt="2025-11-08T10:57:44.386" v="53" actId="20577"/>
        <pc:sldMkLst>
          <pc:docMk/>
          <pc:sldMk cId="2926515551" sldId="388"/>
        </pc:sldMkLst>
        <pc:spChg chg="mod">
          <ac:chgData name="Dave Machnaim" userId="ab0e71c8-50c5-4a3d-a473-be701b4806b2" providerId="ADAL" clId="{F26CD61F-D61C-4AA9-B438-9CB8781EF62E}" dt="2025-11-08T10:57:44.386" v="53" actId="20577"/>
          <ac:spMkLst>
            <pc:docMk/>
            <pc:sldMk cId="2926515551" sldId="388"/>
            <ac:spMk id="5" creationId="{13CE8A4F-A988-AB93-B18E-AAE95E30CFAD}"/>
          </ac:spMkLst>
        </pc:spChg>
      </pc:sldChg>
      <pc:sldChg chg="modSp mod">
        <pc:chgData name="Dave Machnaim" userId="ab0e71c8-50c5-4a3d-a473-be701b4806b2" providerId="ADAL" clId="{F26CD61F-D61C-4AA9-B438-9CB8781EF62E}" dt="2025-11-08T10:57:50.437" v="55" actId="20577"/>
        <pc:sldMkLst>
          <pc:docMk/>
          <pc:sldMk cId="2289741009" sldId="389"/>
        </pc:sldMkLst>
        <pc:spChg chg="mod">
          <ac:chgData name="Dave Machnaim" userId="ab0e71c8-50c5-4a3d-a473-be701b4806b2" providerId="ADAL" clId="{F26CD61F-D61C-4AA9-B438-9CB8781EF62E}" dt="2025-11-08T10:57:50.437" v="55" actId="20577"/>
          <ac:spMkLst>
            <pc:docMk/>
            <pc:sldMk cId="2289741009" sldId="389"/>
            <ac:spMk id="5" creationId="{F5695567-3777-681C-293C-11D688991116}"/>
          </ac:spMkLst>
        </pc:spChg>
      </pc:sldChg>
      <pc:sldChg chg="addSp delSp modSp add mod">
        <pc:chgData name="Dave Machnaim" userId="ab0e71c8-50c5-4a3d-a473-be701b4806b2" providerId="ADAL" clId="{F26CD61F-D61C-4AA9-B438-9CB8781EF62E}" dt="2025-11-14T04:24:10.328" v="115" actId="14100"/>
        <pc:sldMkLst>
          <pc:docMk/>
          <pc:sldMk cId="4029332116" sldId="391"/>
        </pc:sldMkLst>
        <pc:spChg chg="mod">
          <ac:chgData name="Dave Machnaim" userId="ab0e71c8-50c5-4a3d-a473-be701b4806b2" providerId="ADAL" clId="{F26CD61F-D61C-4AA9-B438-9CB8781EF62E}" dt="2025-11-14T04:23:59.975" v="112" actId="1076"/>
          <ac:spMkLst>
            <pc:docMk/>
            <pc:sldMk cId="4029332116" sldId="391"/>
            <ac:spMk id="2" creationId="{AE45C728-3675-AC1C-702C-7421376D2CC9}"/>
          </ac:spMkLst>
        </pc:spChg>
        <pc:spChg chg="del">
          <ac:chgData name="Dave Machnaim" userId="ab0e71c8-50c5-4a3d-a473-be701b4806b2" providerId="ADAL" clId="{F26CD61F-D61C-4AA9-B438-9CB8781EF62E}" dt="2025-11-14T04:22:02.614" v="57" actId="478"/>
          <ac:spMkLst>
            <pc:docMk/>
            <pc:sldMk cId="4029332116" sldId="391"/>
            <ac:spMk id="4" creationId="{E66EB6C1-1C03-5EAF-0183-07B4FC78236E}"/>
          </ac:spMkLst>
        </pc:spChg>
        <pc:spChg chg="add del mod">
          <ac:chgData name="Dave Machnaim" userId="ab0e71c8-50c5-4a3d-a473-be701b4806b2" providerId="ADAL" clId="{F26CD61F-D61C-4AA9-B438-9CB8781EF62E}" dt="2025-11-14T04:22:05.937" v="58" actId="478"/>
          <ac:spMkLst>
            <pc:docMk/>
            <pc:sldMk cId="4029332116" sldId="391"/>
            <ac:spMk id="5" creationId="{A4D18AE0-4486-7F6F-EA31-E3B3BAC4A8D2}"/>
          </ac:spMkLst>
        </pc:spChg>
        <pc:picChg chg="add mod">
          <ac:chgData name="Dave Machnaim" userId="ab0e71c8-50c5-4a3d-a473-be701b4806b2" providerId="ADAL" clId="{F26CD61F-D61C-4AA9-B438-9CB8781EF62E}" dt="2025-11-14T04:24:10.328" v="115" actId="14100"/>
          <ac:picMkLst>
            <pc:docMk/>
            <pc:sldMk cId="4029332116" sldId="391"/>
            <ac:picMk id="7" creationId="{45B4F33D-C2EB-9677-739E-05E86DDACDC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6AE14-2C2D-61B0-FAB4-A3C48EEAB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7A67D-8B47-DCA4-D3CA-542A0D0D8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4D054-331F-5ECC-F0DC-88F4C60E2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B0814-2FFE-84C6-4330-75C66046A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9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164F-A42C-03EF-A6B4-C9BA20C71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480BF-4D17-D0B8-17B9-ED25DFBB0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F9FA4-D9A0-688A-29AE-C274B1816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B3322-4159-2C4D-7E82-AC7B7698C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1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887-9272-58FC-29E9-027D9C61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E19BD-7521-C90E-C4B0-EE521452A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AA5DE-5CBE-3D22-C5AF-C10356F12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782F-E3B8-CEE0-298A-F9B147B1A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62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25475-DA56-7FFA-3DEE-47B8797F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2F913-096B-D82D-8FCB-D67F83B2F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0B3158-A3F9-DE11-87C8-C9283D992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2ACBC-5708-30A3-79A2-BE4A6B424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24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E40E0-A3AE-3C38-F6A5-3E3072D1C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C119A-C79A-C635-D00A-E1EBCA615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E7BDE-CE37-042A-3972-5DAC086CF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DCEE5-A82B-CFD7-B535-2C8F3F522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0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57E72-6286-128E-6921-82A48F36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67837-AB9B-14AA-14B9-8058EED06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96979-C05D-0D6A-08CD-99D832CEE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031DE-332A-43BD-12DB-90B3A0C90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79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7C0DB-6C28-FC06-2689-AA3665B7E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7B27F-02BD-85AB-6A00-575A5FA2A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99138-69C7-DBFB-1439-5E1B70931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0451C-183A-0D41-A467-36916B883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8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DC20-9BF0-3777-F070-B45F016F6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D1D29-F745-B821-CD54-6FE755ABE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699F5-9656-DBA8-476E-37E186206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5780E-DCFD-5F34-E7EC-356441FEC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2DFB7-1647-7251-6AFC-6165992D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F5C45-C4E0-E166-23E7-4A18404CA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35ED4A-CE2F-62D6-2767-129865589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6337F-2D6E-5449-F6A6-5F29D1BCD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11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chnaim@karunya.edu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narmadha@karunya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1878945"/>
          </a:xfrm>
        </p:spPr>
        <p:txBody>
          <a:bodyPr/>
          <a:lstStyle/>
          <a:p>
            <a:r>
              <a:rPr lang="en-US" dirty="0"/>
              <a:t>A Variational Quantum Classifier Approach to Multi-Age Autism Spectrum Disorder Detection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B4FAE7-1E0C-8F31-0E6C-A0D104385C28}"/>
              </a:ext>
            </a:extLst>
          </p:cNvPr>
          <p:cNvSpPr txBox="1">
            <a:spLocks/>
          </p:cNvSpPr>
          <p:nvPr/>
        </p:nvSpPr>
        <p:spPr>
          <a:xfrm>
            <a:off x="884903" y="4247535"/>
            <a:ext cx="5211096" cy="12978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1400" b="1" dirty="0"/>
              <a:t>Dave Machnaim</a:t>
            </a:r>
            <a:r>
              <a:rPr lang="en-US" sz="1400" dirty="0"/>
              <a:t> </a:t>
            </a:r>
          </a:p>
          <a:p>
            <a:r>
              <a:rPr lang="en-US" sz="1400" i="1" dirty="0"/>
              <a:t>Division of Artificial Intelligence and Machine Learning</a:t>
            </a:r>
            <a:r>
              <a:rPr lang="en-US" sz="1400" dirty="0"/>
              <a:t> </a:t>
            </a:r>
          </a:p>
          <a:p>
            <a:r>
              <a:rPr lang="en-US" sz="1400" i="1" dirty="0"/>
              <a:t>Karunya Institute of Technology and Sciences</a:t>
            </a:r>
            <a:r>
              <a:rPr lang="en-US" sz="1400" dirty="0"/>
              <a:t> </a:t>
            </a:r>
          </a:p>
          <a:p>
            <a:r>
              <a:rPr lang="en-US" sz="1400" i="1" dirty="0">
                <a:hlinkClick r:id="rId3"/>
              </a:rPr>
              <a:t>davemachnaim@karunya.edu.in</a:t>
            </a:r>
            <a:endParaRPr lang="en-US" sz="1400" i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E286B4-4B18-FBE5-3307-413399B9BB43}"/>
              </a:ext>
            </a:extLst>
          </p:cNvPr>
          <p:cNvSpPr txBox="1">
            <a:spLocks/>
          </p:cNvSpPr>
          <p:nvPr/>
        </p:nvSpPr>
        <p:spPr>
          <a:xfrm>
            <a:off x="6400801" y="4247535"/>
            <a:ext cx="5074742" cy="12978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1400" b="1" dirty="0"/>
              <a:t>D Narmadha Naveen</a:t>
            </a:r>
            <a:r>
              <a:rPr lang="en-US" sz="1400" dirty="0"/>
              <a:t> </a:t>
            </a:r>
          </a:p>
          <a:p>
            <a:r>
              <a:rPr lang="en-US" sz="1400" i="1" dirty="0"/>
              <a:t>Division of Artificial Intelligence and Machine Learning</a:t>
            </a:r>
            <a:r>
              <a:rPr lang="en-US" sz="1400" dirty="0"/>
              <a:t> </a:t>
            </a:r>
          </a:p>
          <a:p>
            <a:r>
              <a:rPr lang="en-US" sz="1400" i="1" dirty="0"/>
              <a:t>Karunya Institute of Technology and Sciences</a:t>
            </a:r>
            <a:r>
              <a:rPr lang="en-US" sz="1400" dirty="0"/>
              <a:t> </a:t>
            </a:r>
          </a:p>
          <a:p>
            <a:r>
              <a:rPr lang="en-US" sz="1400" i="1" dirty="0">
                <a:hlinkClick r:id="rId4"/>
              </a:rPr>
              <a:t>narmadha@karunya.edu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F36F8-E01E-76B8-0D38-CD79F07C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A265-7E1C-7740-C787-DAEA0491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End-to-End Training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32C15A0-8347-DEAF-3455-5D791CAAF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80" y="2240938"/>
            <a:ext cx="10142630" cy="42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Framework:</a:t>
            </a:r>
            <a:r>
              <a:rPr lang="en-US" dirty="0">
                <a:solidFill>
                  <a:schemeClr val="bg1"/>
                </a:solidFill>
              </a:rPr>
              <a:t> PennyLane (for Quantum) + </a:t>
            </a:r>
            <a:r>
              <a:rPr lang="en-US" dirty="0" err="1">
                <a:solidFill>
                  <a:schemeClr val="bg1"/>
                </a:solidFill>
              </a:rPr>
              <a:t>PyTorch</a:t>
            </a:r>
            <a:r>
              <a:rPr lang="en-US" dirty="0">
                <a:solidFill>
                  <a:schemeClr val="bg1"/>
                </a:solidFill>
              </a:rPr>
              <a:t> (for Classical).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End-to-End Differentiation:</a:t>
            </a:r>
            <a:r>
              <a:rPr lang="en-US" dirty="0">
                <a:solidFill>
                  <a:schemeClr val="bg1"/>
                </a:solidFill>
              </a:rPr>
              <a:t> The entire model is differentiable.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Classical gradients are computed via standard backpropagation.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Quantum gradients are computed using the </a:t>
            </a:r>
            <a:r>
              <a:rPr lang="en-US" b="1" dirty="0">
                <a:solidFill>
                  <a:schemeClr val="bg1"/>
                </a:solidFill>
              </a:rPr>
              <a:t>parameter-shift rule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Optimization: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Loss Function:</a:t>
            </a:r>
            <a:r>
              <a:rPr lang="en-US" dirty="0">
                <a:solidFill>
                  <a:schemeClr val="bg1"/>
                </a:solidFill>
              </a:rPr>
              <a:t> Binary Cross-Entropy (BCE)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Optimizer:</a:t>
            </a:r>
            <a:r>
              <a:rPr lang="en-US" dirty="0">
                <a:solidFill>
                  <a:schemeClr val="bg1"/>
                </a:solidFill>
              </a:rPr>
              <a:t> Adam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Learning Rate:</a:t>
            </a:r>
            <a:r>
              <a:rPr lang="en-US" dirty="0">
                <a:solidFill>
                  <a:schemeClr val="bg1"/>
                </a:solidFill>
              </a:rPr>
              <a:t> 0.01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Epochs:</a:t>
            </a:r>
            <a:r>
              <a:rPr lang="en-US" dirty="0">
                <a:solidFill>
                  <a:schemeClr val="bg1"/>
                </a:solidFill>
              </a:rPr>
              <a:t> 70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This allows the classical layers and the quantum circuit to be trained </a:t>
            </a:r>
            <a:r>
              <a:rPr lang="en-US" b="1" i="1" dirty="0">
                <a:solidFill>
                  <a:schemeClr val="bg1"/>
                </a:solidFill>
              </a:rPr>
              <a:t>simultaneously</a:t>
            </a:r>
            <a:r>
              <a:rPr lang="en-US" b="1" dirty="0">
                <a:solidFill>
                  <a:schemeClr val="bg1"/>
                </a:solidFill>
              </a:rPr>
              <a:t> as a single, unified network.</a:t>
            </a: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ova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6506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57889-06B3-1798-4D4F-1F25DEB2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7BC462-62BE-E5FD-CF16-253922E6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011" y="119526"/>
            <a:ext cx="5019543" cy="1581458"/>
          </a:xfrm>
        </p:spPr>
        <p:txBody>
          <a:bodyPr/>
          <a:lstStyle/>
          <a:p>
            <a:pPr algn="ctr"/>
            <a:r>
              <a:rPr lang="en-US" sz="2800" dirty="0"/>
              <a:t>Results:</a:t>
            </a:r>
          </a:p>
          <a:p>
            <a:pPr algn="ctr"/>
            <a:r>
              <a:rPr lang="en-US" sz="2800" dirty="0"/>
              <a:t> Training Performance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66F92C-D6F3-78D1-249B-75C7F8A1D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20079"/>
            <a:ext cx="6096000" cy="1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Training Stability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Accuracy:</a:t>
            </a:r>
            <a:r>
              <a:rPr lang="en-US" sz="1400" dirty="0">
                <a:solidFill>
                  <a:schemeClr val="bg1"/>
                </a:solidFill>
              </a:rPr>
              <a:t> Smoothly converged from 37.5% to </a:t>
            </a:r>
            <a:r>
              <a:rPr lang="en-US" sz="1400" b="1" dirty="0">
                <a:solidFill>
                  <a:schemeClr val="bg1"/>
                </a:solidFill>
              </a:rPr>
              <a:t>100%</a:t>
            </a:r>
            <a:r>
              <a:rPr lang="en-US" sz="1400" dirty="0">
                <a:solidFill>
                  <a:schemeClr val="bg1"/>
                </a:solidFill>
              </a:rPr>
              <a:t> by epoch 70.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Loss:</a:t>
            </a:r>
            <a:r>
              <a:rPr lang="en-US" sz="1400" dirty="0">
                <a:solidFill>
                  <a:schemeClr val="bg1"/>
                </a:solidFill>
              </a:rPr>
              <a:t> Steadily decreased from 0.76 to 0.25.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Finding:</a:t>
            </a:r>
            <a:r>
              <a:rPr lang="en-US" sz="1400" dirty="0">
                <a:solidFill>
                  <a:schemeClr val="bg1"/>
                </a:solidFill>
              </a:rPr>
              <a:t> The model exhibited stable convergence, indicating effective learning without instability or overfitting on this dataset.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CFB47451-A9C6-6C99-5ACB-0900D3CFFDBA}"/>
              </a:ext>
            </a:extLst>
          </p:cNvPr>
          <p:cNvSpPr txBox="1">
            <a:spLocks/>
          </p:cNvSpPr>
          <p:nvPr/>
        </p:nvSpPr>
        <p:spPr>
          <a:xfrm>
            <a:off x="575010" y="5407924"/>
            <a:ext cx="5019543" cy="1109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Evaluation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506CAE-863C-9EAB-DE08-40CD8B0F4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19828"/>
              </p:ext>
            </p:extLst>
          </p:nvPr>
        </p:nvGraphicFramePr>
        <p:xfrm>
          <a:off x="7382034" y="4827225"/>
          <a:ext cx="3559279" cy="19812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8569">
                  <a:extLst>
                    <a:ext uri="{9D8B030D-6E8A-4147-A177-3AD203B41FA5}">
                      <a16:colId xmlns:a16="http://schemas.microsoft.com/office/drawing/2014/main" val="2244273829"/>
                    </a:ext>
                  </a:extLst>
                </a:gridCol>
                <a:gridCol w="1130710">
                  <a:extLst>
                    <a:ext uri="{9D8B030D-6E8A-4147-A177-3AD203B41FA5}">
                      <a16:colId xmlns:a16="http://schemas.microsoft.com/office/drawing/2014/main" val="665239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</a:rPr>
                        <a:t>Metric of Evaluation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B1C1D"/>
                          </a:solidFill>
                          <a:effectLst/>
                        </a:rPr>
                        <a:t>Scores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54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</a:rPr>
                        <a:t>Accuracy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AE" b="1">
                          <a:solidFill>
                            <a:srgbClr val="1B1C1D"/>
                          </a:solidFill>
                          <a:effectLst/>
                        </a:rPr>
                        <a:t>1.00</a:t>
                      </a:r>
                      <a:endParaRPr lang="en-AE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63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B1C1D"/>
                          </a:solidFill>
                          <a:effectLst/>
                        </a:rPr>
                        <a:t>Precision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AE" b="1">
                          <a:solidFill>
                            <a:srgbClr val="1B1C1D"/>
                          </a:solidFill>
                          <a:effectLst/>
                        </a:rPr>
                        <a:t>1.00</a:t>
                      </a:r>
                      <a:endParaRPr lang="en-AE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006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</a:rPr>
                        <a:t>Recall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AE" b="1">
                          <a:solidFill>
                            <a:srgbClr val="1B1C1D"/>
                          </a:solidFill>
                          <a:effectLst/>
                        </a:rPr>
                        <a:t>1.00</a:t>
                      </a:r>
                      <a:endParaRPr lang="en-AE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54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</a:rPr>
                        <a:t>F1-Score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AE" b="1" dirty="0">
                          <a:solidFill>
                            <a:srgbClr val="1B1C1D"/>
                          </a:solidFill>
                          <a:effectLst/>
                        </a:rPr>
                        <a:t>1.00</a:t>
                      </a:r>
                      <a:endParaRPr lang="en-AE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14495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090A04-EA98-11E3-6BBC-4A4074194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0"/>
          <a:stretch>
            <a:fillRect/>
          </a:stretch>
        </p:blipFill>
        <p:spPr bwMode="auto">
          <a:xfrm>
            <a:off x="1200874" y="1931146"/>
            <a:ext cx="3767814" cy="2816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2C167-01F9-9BC8-D100-C47E59AEB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1352"/>
          <a:stretch>
            <a:fillRect/>
          </a:stretch>
        </p:blipFill>
        <p:spPr bwMode="auto">
          <a:xfrm>
            <a:off x="7382034" y="1931147"/>
            <a:ext cx="3523934" cy="2816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309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66A20-0D50-7BA5-21C3-EA8A25F9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3CE8A4F-A988-AB93-B18E-AAE95E30C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56112"/>
            <a:ext cx="6096000" cy="2200890"/>
          </a:xfrm>
        </p:spPr>
        <p:txBody>
          <a:bodyPr/>
          <a:lstStyle/>
          <a:p>
            <a:pPr algn="ctr"/>
            <a:r>
              <a:rPr lang="en-US" sz="2800" dirty="0"/>
              <a:t>Results: </a:t>
            </a:r>
            <a:br>
              <a:rPr lang="en-US" sz="2800" dirty="0"/>
            </a:br>
            <a:r>
              <a:rPr lang="en-US" sz="2800" dirty="0"/>
              <a:t>Comparative Analysis </a:t>
            </a:r>
            <a:br>
              <a:rPr lang="en-US" sz="2800" dirty="0"/>
            </a:br>
            <a:r>
              <a:rPr lang="en-US" sz="2800" dirty="0"/>
              <a:t>Accuracy &amp; Precision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A84F2E-2D18-CA08-3E9B-32FADB6D7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49" y="3294758"/>
            <a:ext cx="5142269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Comparison with Classical &amp; Deep Learning Models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Our </a:t>
            </a:r>
            <a:r>
              <a:rPr lang="en-US" b="1" dirty="0">
                <a:solidFill>
                  <a:schemeClr val="bg1"/>
                </a:solidFill>
              </a:rPr>
              <a:t>VQC-ASD Model</a:t>
            </a:r>
            <a:r>
              <a:rPr lang="en-US" dirty="0">
                <a:solidFill>
                  <a:schemeClr val="bg1"/>
                </a:solidFill>
              </a:rPr>
              <a:t> (in yellow) achieved 100% in both Accuracy and Precision.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performance exceeded all classical baselines, including SVM, Naive Bayes, MLP, CNN, and LSTM, which ranged from 94-99%.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0133C-73C6-4EF1-A128-94E6C0471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17" y="235380"/>
            <a:ext cx="4931534" cy="305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59E65-2A3D-806B-2177-37B33E1AC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17" y="3536861"/>
            <a:ext cx="4931534" cy="30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1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32EF-4CAE-E7E2-8CC5-A73E59F0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5695567-3777-681C-293C-11D688991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56112"/>
            <a:ext cx="6096000" cy="2200890"/>
          </a:xfrm>
        </p:spPr>
        <p:txBody>
          <a:bodyPr/>
          <a:lstStyle/>
          <a:p>
            <a:pPr algn="ctr"/>
            <a:r>
              <a:rPr lang="en-US" sz="2800" dirty="0"/>
              <a:t>Results: </a:t>
            </a:r>
            <a:br>
              <a:rPr lang="en-US" sz="2800" dirty="0"/>
            </a:br>
            <a:r>
              <a:rPr lang="en-US" sz="2800" dirty="0"/>
              <a:t>Comparative Analysis </a:t>
            </a:r>
            <a:br>
              <a:rPr lang="en-US" sz="2800"/>
            </a:br>
            <a:r>
              <a:rPr lang="en-US" sz="2800"/>
              <a:t>Recall &amp; F1-Score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8487AA-3426-6270-9BD1-DD7D4926E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49" y="2879261"/>
            <a:ext cx="5142269" cy="337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Comparison with Classical &amp; Deep Learning Models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trend continues for Recall and F1-Score.</a:t>
            </a:r>
          </a:p>
          <a:p>
            <a:r>
              <a:rPr lang="en-US" dirty="0">
                <a:solidFill>
                  <a:schemeClr val="bg1"/>
                </a:solidFill>
              </a:rPr>
              <a:t>The VQC model again achieved a perfect score of 1.00.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Conclusion:</a:t>
            </a:r>
            <a:r>
              <a:rPr lang="en-US" dirty="0">
                <a:solidFill>
                  <a:schemeClr val="bg1"/>
                </a:solidFill>
              </a:rPr>
              <a:t> The hybrid VQC framework demonstrates a superior ability to find the decision boundary in this dataset compared to state-of-the-art classical and deep learning approaches.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EEBE1-1019-3A9E-6C9A-661BC5A44D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16" y="262393"/>
            <a:ext cx="4932531" cy="3058745"/>
          </a:xfrm>
          <a:prstGeom prst="rect">
            <a:avLst/>
          </a:prstGeom>
        </p:spPr>
      </p:pic>
      <p:pic>
        <p:nvPicPr>
          <p:cNvPr id="4" name="Picture 3" descr="A graph of a graph with purple bars&#10;&#10;AI-generated content may be incorrect.">
            <a:extLst>
              <a:ext uri="{FF2B5EF4-FFF2-40B4-BE49-F238E27FC236}">
                <a16:creationId xmlns:a16="http://schemas.microsoft.com/office/drawing/2014/main" id="{8C7E28F7-F4B6-387B-1567-AF2FF8D44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416" y="3546984"/>
            <a:ext cx="4931535" cy="30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4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342D-A2B1-D6B3-8CEE-A7DDE146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2AC7-039D-F2F5-C664-CFF348F0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37E208-8A24-D8BE-651A-DD4A1C35C9C2}"/>
              </a:ext>
            </a:extLst>
          </p:cNvPr>
          <p:cNvSpPr txBox="1">
            <a:spLocks/>
          </p:cNvSpPr>
          <p:nvPr/>
        </p:nvSpPr>
        <p:spPr>
          <a:xfrm>
            <a:off x="7081183" y="4365521"/>
            <a:ext cx="4766688" cy="1838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6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latin typeface="Arial Nova (Body)"/>
              </a:rPr>
              <a:t>Proof-of-Concept:</a:t>
            </a:r>
            <a:endParaRPr lang="en-US" altLang="en-US" dirty="0">
              <a:latin typeface="Arial Nova (Body)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 Nova (Body)"/>
              </a:rPr>
              <a:t>This study establishes a proof-of-concept. It is not yet a clinically deployable tool.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186505-8AD7-F260-2E02-86A68DB3DB8F}"/>
              </a:ext>
            </a:extLst>
          </p:cNvPr>
          <p:cNvSpPr>
            <a:spLocks noGrp="1" noChangeArrowheads="1"/>
          </p:cNvSpPr>
          <p:nvPr>
            <p:ph sz="quarter" idx="35"/>
          </p:nvPr>
        </p:nvSpPr>
        <p:spPr bwMode="auto">
          <a:xfrm>
            <a:off x="1739899" y="2571248"/>
            <a:ext cx="501249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Noiseless Simulator: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These results were achieved on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 Nova (Body)"/>
              </a:rPr>
              <a:t>default.qubit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 simulator.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Performance 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real quantum hardware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 (NISQ devices) will be impacted by noise, which could degrade accuracy.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Dataset Size: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The model was validated on 947 samples.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Broader validation on larger, more diverse clinical cohorts is a necessary next step.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954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0893" y="2268889"/>
            <a:ext cx="4966177" cy="50832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Conclusion:</a:t>
            </a:r>
          </a:p>
          <a:p>
            <a:r>
              <a:rPr lang="en-US" dirty="0"/>
              <a:t>We successfully designed a </a:t>
            </a:r>
            <a:r>
              <a:rPr lang="en-US" b="1" dirty="0"/>
              <a:t>hybrid classical–quantum framework (VQC-ASD)</a:t>
            </a:r>
            <a:r>
              <a:rPr lang="en-US" dirty="0"/>
              <a:t> for detecting ASD across multi-age groups.</a:t>
            </a:r>
          </a:p>
          <a:p>
            <a:r>
              <a:rPr lang="en-US" dirty="0"/>
              <a:t>The model achieved </a:t>
            </a:r>
            <a:r>
              <a:rPr lang="en-US" b="1" dirty="0"/>
              <a:t>perfect 100% performance</a:t>
            </a:r>
            <a:r>
              <a:rPr lang="en-US" dirty="0"/>
              <a:t> on the test dataset, outperforming all classical and deep learning baselines.</a:t>
            </a:r>
          </a:p>
          <a:p>
            <a:r>
              <a:rPr lang="en-US" dirty="0"/>
              <a:t>This work provides a strong </a:t>
            </a:r>
            <a:r>
              <a:rPr lang="en-US" b="1" dirty="0"/>
              <a:t>proof-of-concept</a:t>
            </a:r>
            <a:r>
              <a:rPr lang="en-US" dirty="0"/>
              <a:t> for leveraging quantum-enhanced learning in behavioral health analytics.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84A10F-6EFB-6999-EA5F-DD96FE1564F5}"/>
              </a:ext>
            </a:extLst>
          </p:cNvPr>
          <p:cNvSpPr txBox="1">
            <a:spLocks/>
          </p:cNvSpPr>
          <p:nvPr/>
        </p:nvSpPr>
        <p:spPr>
          <a:xfrm>
            <a:off x="6066501" y="2126108"/>
            <a:ext cx="5477629" cy="5941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Future Work:</a:t>
            </a:r>
          </a:p>
          <a:p>
            <a:r>
              <a:rPr lang="en-US" b="1" dirty="0"/>
              <a:t>Hardware Deployment:</a:t>
            </a:r>
            <a:r>
              <a:rPr lang="en-US" dirty="0"/>
              <a:t> Test the model's robustness on real </a:t>
            </a:r>
            <a:r>
              <a:rPr lang="en-US" b="1" dirty="0"/>
              <a:t>NISQ (Noisy Intermediate-Scale Quantum) hardware</a:t>
            </a:r>
            <a:r>
              <a:rPr lang="en-US" dirty="0"/>
              <a:t>.</a:t>
            </a:r>
          </a:p>
          <a:p>
            <a:r>
              <a:rPr lang="en-US" b="1" dirty="0"/>
              <a:t>Dataset Expansion:</a:t>
            </a:r>
            <a:r>
              <a:rPr lang="en-US" dirty="0"/>
              <a:t> Validate the framework on </a:t>
            </a:r>
            <a:r>
              <a:rPr lang="en-US" b="1" dirty="0"/>
              <a:t>larger, more diverse clinical screening datasets</a:t>
            </a:r>
            <a:r>
              <a:rPr lang="en-US" dirty="0"/>
              <a:t>.</a:t>
            </a:r>
          </a:p>
          <a:p>
            <a:r>
              <a:rPr lang="en-US" b="1" dirty="0"/>
              <a:t>Architectural Exploration:</a:t>
            </a:r>
            <a:r>
              <a:rPr lang="en-US" dirty="0"/>
              <a:t> Experiment with deeper quantum circuits, alternative encoding strategies, and noise-mitigation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397449"/>
          </a:xfrm>
        </p:spPr>
        <p:txBody>
          <a:bodyPr/>
          <a:lstStyle/>
          <a:p>
            <a:r>
              <a:rPr lang="en-US" dirty="0"/>
              <a:t>Dave Machnaim​</a:t>
            </a:r>
          </a:p>
          <a:p>
            <a:r>
              <a:rPr lang="en-US" dirty="0"/>
              <a:t>9900416282</a:t>
            </a:r>
          </a:p>
          <a:p>
            <a:r>
              <a:rPr lang="en-US" dirty="0"/>
              <a:t>davemachnaim@karunya.edu.in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A5D54-553A-9378-97A6-8943AE9F5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5C728-3675-AC1C-702C-7421376D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150" y="175545"/>
            <a:ext cx="5523700" cy="634156"/>
          </a:xfrm>
        </p:spPr>
        <p:txBody>
          <a:bodyPr/>
          <a:lstStyle/>
          <a:p>
            <a:pPr algn="ctr"/>
            <a:r>
              <a:rPr lang="en-US" dirty="0"/>
              <a:t>CONFERENCE CERTIFICATE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4F33D-C2EB-9677-739E-05E86DDA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62" y="848735"/>
            <a:ext cx="8297411" cy="58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3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113096"/>
            <a:ext cx="8807673" cy="1637045"/>
          </a:xfrm>
        </p:spPr>
        <p:txBody>
          <a:bodyPr/>
          <a:lstStyle/>
          <a:p>
            <a:r>
              <a:rPr lang="en-US" dirty="0"/>
              <a:t>The Challenge in ASD Diagnostics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067411"/>
            <a:ext cx="8184087" cy="464799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The Problem:</a:t>
            </a:r>
          </a:p>
          <a:p>
            <a:r>
              <a:rPr lang="en-US" sz="1600" b="1" dirty="0"/>
              <a:t>Autism Spectrum Disorder (ASD)</a:t>
            </a:r>
            <a:r>
              <a:rPr lang="en-US" sz="1600" dirty="0"/>
              <a:t> is a complex neurodevelopmental condition.</a:t>
            </a:r>
          </a:p>
          <a:p>
            <a:r>
              <a:rPr lang="en-US" sz="1600" b="1" dirty="0"/>
              <a:t>Traditional diagnostics</a:t>
            </a:r>
            <a:r>
              <a:rPr lang="en-US" sz="1600" dirty="0"/>
              <a:t> rely on behavioral observation and expert interpretation.</a:t>
            </a:r>
          </a:p>
          <a:p>
            <a:pPr marL="0" indent="0">
              <a:buNone/>
            </a:pPr>
            <a:r>
              <a:rPr lang="en-US" sz="1600" b="1" dirty="0"/>
              <a:t>The Challenges:</a:t>
            </a:r>
          </a:p>
          <a:p>
            <a:r>
              <a:rPr lang="en-US" sz="1600" b="1" dirty="0"/>
              <a:t>Subjective:</a:t>
            </a:r>
            <a:r>
              <a:rPr lang="en-US" sz="1600" dirty="0"/>
              <a:t> Prone to inter-rater and cultural bias.</a:t>
            </a:r>
          </a:p>
          <a:p>
            <a:r>
              <a:rPr lang="en-US" sz="1600" b="1" dirty="0"/>
              <a:t>Resource-Intensive:</a:t>
            </a:r>
            <a:r>
              <a:rPr lang="en-US" sz="1600" dirty="0"/>
              <a:t> Requires significant clinical time and expertise.</a:t>
            </a:r>
          </a:p>
          <a:p>
            <a:r>
              <a:rPr lang="en-US" sz="1600" b="1" dirty="0"/>
              <a:t>Scalability Issues:</a:t>
            </a:r>
            <a:r>
              <a:rPr lang="en-US" sz="1600" dirty="0"/>
              <a:t> Difficult to apply broadly and early.</a:t>
            </a:r>
          </a:p>
          <a:p>
            <a:pPr marL="0" indent="0">
              <a:buNone/>
            </a:pPr>
            <a:r>
              <a:rPr lang="en-US" sz="1600" b="1" dirty="0"/>
              <a:t>The Goal:</a:t>
            </a:r>
          </a:p>
          <a:p>
            <a:r>
              <a:rPr lang="en-US" sz="1600" dirty="0"/>
              <a:t>Develop </a:t>
            </a:r>
            <a:r>
              <a:rPr lang="en-US" sz="1600" b="1" dirty="0"/>
              <a:t>computational screening tools</a:t>
            </a:r>
            <a:r>
              <a:rPr lang="en-US" sz="1600" dirty="0"/>
              <a:t> to improve accuracy, objectivity, and scalability.</a:t>
            </a:r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969FC-3C1C-CB9C-BCDB-8EECDB25A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64B2-9C94-836C-FC46-012010A7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113096"/>
            <a:ext cx="8817505" cy="1830231"/>
          </a:xfrm>
        </p:spPr>
        <p:txBody>
          <a:bodyPr/>
          <a:lstStyle/>
          <a:p>
            <a:pPr algn="ctr"/>
            <a:r>
              <a:rPr lang="en-US" dirty="0"/>
              <a:t>Our Approach: </a:t>
            </a:r>
            <a:br>
              <a:rPr lang="en-US" dirty="0"/>
            </a:br>
            <a:r>
              <a:rPr lang="en-US" dirty="0"/>
              <a:t>Objectives &amp; Contributions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A088E-443D-830E-0F57-D6410798A31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379406" y="2067411"/>
            <a:ext cx="9812594" cy="4647995"/>
          </a:xfrm>
        </p:spPr>
        <p:txBody>
          <a:bodyPr/>
          <a:lstStyle/>
          <a:p>
            <a:r>
              <a:rPr lang="en-US" sz="1600" b="1" dirty="0"/>
              <a:t>Objectives:</a:t>
            </a:r>
          </a:p>
          <a:p>
            <a:r>
              <a:rPr lang="en-US" sz="1600" dirty="0"/>
              <a:t>To develop a </a:t>
            </a:r>
            <a:r>
              <a:rPr lang="en-US" sz="1600" b="1" dirty="0"/>
              <a:t>hybrid classical–quantum framework</a:t>
            </a:r>
            <a:r>
              <a:rPr lang="en-US" sz="1600" dirty="0"/>
              <a:t> for ASD classification.</a:t>
            </a:r>
          </a:p>
          <a:p>
            <a:r>
              <a:rPr lang="en-US" sz="1600" dirty="0"/>
              <a:t>To apply a </a:t>
            </a:r>
            <a:r>
              <a:rPr lang="en-US" sz="1600" b="1" dirty="0"/>
              <a:t>Variational Quantum Classifier (VQC)</a:t>
            </a:r>
            <a:r>
              <a:rPr lang="en-US" sz="1600" dirty="0"/>
              <a:t> to multi-age screening datasets (child, adolescent, and adult).</a:t>
            </a:r>
          </a:p>
          <a:p>
            <a:r>
              <a:rPr lang="en-US" sz="1600" dirty="0"/>
              <a:t>To evaluate the model's performance and training behavior against classical methods.</a:t>
            </a:r>
          </a:p>
          <a:p>
            <a:r>
              <a:rPr lang="en-US" sz="1600" b="1" dirty="0"/>
              <a:t>Key Contributions:</a:t>
            </a:r>
          </a:p>
          <a:p>
            <a:r>
              <a:rPr lang="en-US" sz="1600" b="1" dirty="0"/>
              <a:t>A novel hybrid pipeline</a:t>
            </a:r>
            <a:r>
              <a:rPr lang="en-US" sz="1600" dirty="0"/>
              <a:t> integrating classical pre-processing, a quantum VQC, and classical post-processing.</a:t>
            </a:r>
          </a:p>
          <a:p>
            <a:r>
              <a:rPr lang="en-US" sz="1600" b="1" dirty="0"/>
              <a:t>Achieved perfect (100%) evaluation metrics</a:t>
            </a:r>
            <a:r>
              <a:rPr lang="en-US" sz="1600" dirty="0"/>
              <a:t> in simulation, surpassing established classical baselines.</a:t>
            </a:r>
          </a:p>
          <a:p>
            <a:r>
              <a:rPr lang="en-US" sz="1600" dirty="0"/>
              <a:t>Provided one of the </a:t>
            </a:r>
            <a:r>
              <a:rPr lang="en-US" sz="1600" b="1" dirty="0"/>
              <a:t>first VQC demonstrations</a:t>
            </a:r>
            <a:r>
              <a:rPr lang="en-US" sz="1600" dirty="0"/>
              <a:t> for structured, multi-age ASD screening data, moving beyond typical fMRI analysis.</a:t>
            </a:r>
          </a:p>
        </p:txBody>
      </p:sp>
    </p:spTree>
    <p:extLst>
      <p:ext uri="{BB962C8B-B14F-4D97-AF65-F5344CB8AC3E}">
        <p14:creationId xmlns:p14="http://schemas.microsoft.com/office/powerpoint/2010/main" val="185307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pPr algn="ctr"/>
            <a:r>
              <a:rPr lang="en-US" dirty="0"/>
              <a:t>Literature Review: </a:t>
            </a:r>
            <a:br>
              <a:rPr lang="en-US" dirty="0"/>
            </a:br>
            <a:r>
              <a:rPr lang="en-US" dirty="0"/>
              <a:t>The Current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740310" y="2054942"/>
            <a:ext cx="4542503" cy="4630666"/>
          </a:xfrm>
        </p:spPr>
        <p:txBody>
          <a:bodyPr/>
          <a:lstStyle/>
          <a:p>
            <a:r>
              <a:rPr lang="en-US" b="1" dirty="0"/>
              <a:t>What others have done:</a:t>
            </a:r>
          </a:p>
          <a:p>
            <a:r>
              <a:rPr lang="en-US" b="1" dirty="0"/>
              <a:t>Classical ML (SVM, k-NN, Ensembles):</a:t>
            </a:r>
            <a:endParaRPr lang="en-US" dirty="0"/>
          </a:p>
          <a:p>
            <a:pPr lvl="1"/>
            <a:r>
              <a:rPr lang="en-US" dirty="0"/>
              <a:t>Widely used for structured data.</a:t>
            </a:r>
          </a:p>
          <a:p>
            <a:pPr lvl="1"/>
            <a:r>
              <a:rPr lang="en-US" dirty="0"/>
              <a:t>Often achieve high accuracy (90-99%) but can struggle with noisy or imbalanced datasets.</a:t>
            </a:r>
          </a:p>
          <a:p>
            <a:r>
              <a:rPr lang="en-US" b="1" dirty="0"/>
              <a:t>Deep Learning (CNN, LSTM):</a:t>
            </a:r>
            <a:endParaRPr lang="en-US" dirty="0"/>
          </a:p>
          <a:p>
            <a:pPr lvl="1"/>
            <a:r>
              <a:rPr lang="en-US" dirty="0"/>
              <a:t>Very effective for complex data like fMRI or </a:t>
            </a:r>
            <a:r>
              <a:rPr lang="en-US" dirty="0" err="1"/>
              <a:t>sMRI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Often data-hungry and computationally expensive.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E633C9-5A4F-9185-482B-BC86F2875966}"/>
              </a:ext>
            </a:extLst>
          </p:cNvPr>
          <p:cNvSpPr txBox="1">
            <a:spLocks/>
          </p:cNvSpPr>
          <p:nvPr/>
        </p:nvSpPr>
        <p:spPr>
          <a:xfrm>
            <a:off x="6914033" y="2064774"/>
            <a:ext cx="5012495" cy="4630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6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The Gap:</a:t>
            </a:r>
            <a:endParaRPr lang="en-AE" dirty="0"/>
          </a:p>
          <a:p>
            <a:r>
              <a:rPr lang="en-US" b="1" dirty="0"/>
              <a:t>Quantum Machine Learning (QML)</a:t>
            </a:r>
            <a:r>
              <a:rPr lang="en-US" dirty="0"/>
              <a:t> is rarely explored for </a:t>
            </a:r>
            <a:r>
              <a:rPr lang="en-US" i="1" dirty="0"/>
              <a:t>this type</a:t>
            </a:r>
            <a:r>
              <a:rPr lang="en-US" dirty="0"/>
              <a:t> of structured, questionnaire-based ASD data.</a:t>
            </a:r>
            <a:endParaRPr lang="en-AE" dirty="0"/>
          </a:p>
          <a:p>
            <a:r>
              <a:rPr lang="en-US" dirty="0"/>
              <a:t>Most QML studies focus on neuroimaging or single-age cohorts.</a:t>
            </a:r>
            <a:endParaRPr lang="en-AE" dirty="0"/>
          </a:p>
          <a:p>
            <a:r>
              <a:rPr lang="en-US" dirty="0"/>
              <a:t>We see an opportunity to use a VQC's ability to model complex, non-linear feature interactions in a high-dimensional space.</a:t>
            </a:r>
            <a:endParaRPr lang="en-A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3B850-5CBE-4F6D-E8A9-99676DEB1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FE8B-FBFF-E218-8975-8609A97B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113096"/>
            <a:ext cx="8817505" cy="1830231"/>
          </a:xfrm>
        </p:spPr>
        <p:txBody>
          <a:bodyPr/>
          <a:lstStyle/>
          <a:p>
            <a:pPr algn="ctr"/>
            <a:r>
              <a:rPr lang="en-US" dirty="0"/>
              <a:t>Dataset Description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484E7A4-A73A-D8AF-9BD0-3365ED5972C1}"/>
              </a:ext>
            </a:extLst>
          </p:cNvPr>
          <p:cNvSpPr>
            <a:spLocks noGrp="1" noChangeArrowheads="1"/>
          </p:cNvSpPr>
          <p:nvPr>
            <p:ph sz="quarter" idx="31"/>
          </p:nvPr>
        </p:nvSpPr>
        <p:spPr bwMode="auto">
          <a:xfrm>
            <a:off x="3215149" y="2184817"/>
            <a:ext cx="897685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Source: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 A composite dataset from the UCI Machine Learning Repository and Kaggle.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Cohorts: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 Merged data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Children, Adolescents, and Adults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Total Samples: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 947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Attributes (21 total):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Behavioral: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 Q-CHAT-10 screening items.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Demographic: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 Age, Gender, Ethnicity.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Contextual: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 Jaundice at birth, Family history of ASD.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Target: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 Binary 'Class/ASD' label (ASD-Positive / ASD-Negative).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Preprocessing: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One-hot encoding for categorical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Z-score normalization for continuous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Nova (Body)"/>
              </a:rPr>
              <a:t>Stratified sampling to ensure class balance.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 Nova (Body)"/>
            </a:endParaRPr>
          </a:p>
        </p:txBody>
      </p:sp>
    </p:spTree>
    <p:extLst>
      <p:ext uri="{BB962C8B-B14F-4D97-AF65-F5344CB8AC3E}">
        <p14:creationId xmlns:p14="http://schemas.microsoft.com/office/powerpoint/2010/main" val="408420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012" y="2105640"/>
            <a:ext cx="5019543" cy="1323360"/>
          </a:xfrm>
        </p:spPr>
        <p:txBody>
          <a:bodyPr/>
          <a:lstStyle/>
          <a:p>
            <a:pPr algn="ctr"/>
            <a:r>
              <a:rPr lang="en-US" dirty="0"/>
              <a:t>VQC-Hybrid 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64075A-4CE1-0ACD-00C5-E514710B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" t="20533" r="9048" b="3460"/>
          <a:stretch>
            <a:fillRect/>
          </a:stretch>
        </p:blipFill>
        <p:spPr bwMode="auto">
          <a:xfrm>
            <a:off x="7310616" y="-57456"/>
            <a:ext cx="3696929" cy="32683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D946D2-31F1-1677-0ADD-250A8F700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738" y="3335622"/>
            <a:ext cx="2994684" cy="35027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35370-93AD-6A17-ECEB-317006B0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0037-42D1-BDC4-8EBB-F0C94D1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pPr algn="ctr"/>
            <a:r>
              <a:rPr lang="en-US" dirty="0"/>
              <a:t>Proposed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31A9-295F-781B-C755-0C9B5AA7EE1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750142" y="2227334"/>
            <a:ext cx="5173724" cy="4630666"/>
          </a:xfrm>
        </p:spPr>
        <p:txBody>
          <a:bodyPr/>
          <a:lstStyle/>
          <a:p>
            <a:r>
              <a:rPr lang="en-US" b="1" dirty="0"/>
              <a:t>The VQC-ASD Hybrid Framework</a:t>
            </a:r>
          </a:p>
          <a:p>
            <a:r>
              <a:rPr lang="en-US" b="1" dirty="0"/>
              <a:t>1. Classical Pre-processing:</a:t>
            </a:r>
            <a:endParaRPr lang="en-US" dirty="0"/>
          </a:p>
          <a:p>
            <a:r>
              <a:rPr lang="en-US" dirty="0"/>
              <a:t>A classical Dense Layer projects the 21 input features down to 2 features.</a:t>
            </a:r>
          </a:p>
          <a:p>
            <a:r>
              <a:rPr lang="en-US" dirty="0"/>
              <a:t>This acts as a dimensionality reduction step to match our 2-qubit register.</a:t>
            </a:r>
          </a:p>
          <a:p>
            <a:r>
              <a:rPr lang="en-US" b="1" dirty="0"/>
              <a:t>2. Quantum Circuit (VQC):</a:t>
            </a:r>
            <a:endParaRPr lang="en-US" dirty="0"/>
          </a:p>
          <a:p>
            <a:r>
              <a:rPr lang="en-US" dirty="0"/>
              <a:t>The 2 features are </a:t>
            </a:r>
            <a:r>
              <a:rPr lang="en-US" i="1" dirty="0"/>
              <a:t>encoded</a:t>
            </a:r>
            <a:r>
              <a:rPr lang="en-US" dirty="0"/>
              <a:t> into the quantum state.</a:t>
            </a:r>
          </a:p>
          <a:p>
            <a:r>
              <a:rPr lang="en-US" dirty="0"/>
              <a:t>Trainable </a:t>
            </a:r>
            <a:r>
              <a:rPr lang="en-US" i="1" dirty="0"/>
              <a:t>entangling layers</a:t>
            </a:r>
            <a:r>
              <a:rPr lang="en-US" dirty="0"/>
              <a:t> process the data.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E5662D-FBF5-8460-87B0-A66C5307C66E}"/>
              </a:ext>
            </a:extLst>
          </p:cNvPr>
          <p:cNvSpPr txBox="1">
            <a:spLocks/>
          </p:cNvSpPr>
          <p:nvPr/>
        </p:nvSpPr>
        <p:spPr>
          <a:xfrm>
            <a:off x="7159840" y="2821858"/>
            <a:ext cx="4648702" cy="3873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6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/>
              <a:t>3. Classical Post-processing:</a:t>
            </a:r>
            <a:endParaRPr lang="en-US" dirty="0"/>
          </a:p>
          <a:p>
            <a:r>
              <a:rPr lang="en-US" dirty="0"/>
              <a:t>The quantum circuit is </a:t>
            </a:r>
            <a:r>
              <a:rPr lang="en-US" i="1" dirty="0"/>
              <a:t>measured</a:t>
            </a:r>
            <a:r>
              <a:rPr lang="en-US" dirty="0"/>
              <a:t>, producing 2 classical values.</a:t>
            </a:r>
          </a:p>
          <a:p>
            <a:r>
              <a:rPr lang="en-US" dirty="0"/>
              <a:t>A final Dense Layer with a Sigmoid function interprets these values to make the final (0 or 1)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70017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Inside the Quantum Circuit (VQC)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2C3EEAE8-1D96-C431-2DF4-948E4BA01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680" y="1986893"/>
                <a:ext cx="10677833" cy="47990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The Quantum Core: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 Nova (Bod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Step 1: Encoding (Angle Embedding)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 Nova (Bod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The 2 classical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en-US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en-US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are "loaded" into the qubits by rotating them.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We use </a:t>
                </a:r>
                <a:r>
                  <a:rPr kumimoji="0" lang="en-US" altLang="en-US" b="0" i="1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AngleEmbedding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, which applies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 rotation gate based on the feature value.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altLang="en-US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en-US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kumimoji="0" lang="en-US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en-US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en-US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0" lang="en-US" altLang="en-US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kumimoji="0" lang="en-US" altLang="en-US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en-US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0" lang="en-US" altLang="en-US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0" lang="en-US" altLang="en-US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 Nova (Bod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 Nova (Bod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Step 2: Entanglement (Variational Layer)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 Nova (Bod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We apply </a:t>
                </a:r>
                <a:r>
                  <a:rPr kumimoji="0" lang="en-US" altLang="en-US" b="0" i="1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StronglyEntanglingLayers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This is a repeating block of single-qubit rotations and CNOT (entangling) gates.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These layers have 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trainable parameters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 that are learned during optimization.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This is what allows the circuit to learn complex correlations.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 Nova (Bod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Step 3: Measurement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 Nova (Bod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We measure the 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Pauli-Z expectation value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 of each qubit.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This returns two classical values,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US" altLang="en-US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0" lang="en-US" altLang="en-US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0" lang="en-US" altLang="en-US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Nova (Body)"/>
                  </a:rPr>
                  <a:t>, which are fed to the next classical layer.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 Nova (Body)"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2C3EEAE8-1D96-C431-2DF4-948E4BA01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680" y="1986893"/>
                <a:ext cx="10677833" cy="4799006"/>
              </a:xfrm>
              <a:prstGeom prst="rect">
                <a:avLst/>
              </a:prstGeom>
              <a:blipFill>
                <a:blip r:embed="rId3"/>
                <a:stretch>
                  <a:fillRect l="-514" t="-10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{89E83ACA-919F-4213-8B2D-45E370EDB217}TFe8699e8e-689b-4d7e-abcf-e888fd749829db3118dc_win32-d573b439b56f</Template>
  <TotalTime>95</TotalTime>
  <Words>1185</Words>
  <Application>Microsoft Office PowerPoint</Application>
  <PresentationFormat>Widescreen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Nova</vt:lpstr>
      <vt:lpstr>Arial Nova (Body)</vt:lpstr>
      <vt:lpstr>Biome</vt:lpstr>
      <vt:lpstr>Calibri</vt:lpstr>
      <vt:lpstr>Cambria Math</vt:lpstr>
      <vt:lpstr>Google Sans Text</vt:lpstr>
      <vt:lpstr>Custom</vt:lpstr>
      <vt:lpstr>A Variational Quantum Classifier Approach to Multi-Age Autism Spectrum Disorder Detection</vt:lpstr>
      <vt:lpstr>CONFERENCE CERTIFICATE</vt:lpstr>
      <vt:lpstr>The Challenge in ASD Diagnostics</vt:lpstr>
      <vt:lpstr>Our Approach:  Objectives &amp; Contributions</vt:lpstr>
      <vt:lpstr>Literature Review:  The Current Landscape</vt:lpstr>
      <vt:lpstr>Dataset Description</vt:lpstr>
      <vt:lpstr>PowerPoint Presentation</vt:lpstr>
      <vt:lpstr>Proposed Methodology</vt:lpstr>
      <vt:lpstr>Inside the Quantum Circuit (VQC)</vt:lpstr>
      <vt:lpstr>End-to-End Training</vt:lpstr>
      <vt:lpstr>PowerPoint Presentation</vt:lpstr>
      <vt:lpstr>PowerPoint Presentation</vt:lpstr>
      <vt:lpstr>PowerPoint Presentation</vt:lpstr>
      <vt:lpstr>Limitations</vt:lpstr>
      <vt:lpstr>Conclusion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Machnaim</dc:creator>
  <cp:lastModifiedBy>Dave Machnaim</cp:lastModifiedBy>
  <cp:revision>1</cp:revision>
  <dcterms:created xsi:type="dcterms:W3CDTF">2025-11-07T15:21:11Z</dcterms:created>
  <dcterms:modified xsi:type="dcterms:W3CDTF">2025-11-14T04:26:19Z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